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19"/>
  </p:notesMasterIdLst>
  <p:sldIdLst>
    <p:sldId id="259" r:id="rId2"/>
    <p:sldId id="260" r:id="rId3"/>
    <p:sldId id="274" r:id="rId4"/>
    <p:sldId id="270" r:id="rId5"/>
    <p:sldId id="269" r:id="rId6"/>
    <p:sldId id="267" r:id="rId7"/>
    <p:sldId id="280" r:id="rId8"/>
    <p:sldId id="272" r:id="rId9"/>
    <p:sldId id="273" r:id="rId10"/>
    <p:sldId id="287" r:id="rId11"/>
    <p:sldId id="277" r:id="rId12"/>
    <p:sldId id="276" r:id="rId13"/>
    <p:sldId id="282" r:id="rId14"/>
    <p:sldId id="285" r:id="rId15"/>
    <p:sldId id="286" r:id="rId16"/>
    <p:sldId id="262" r:id="rId17"/>
    <p:sldId id="263" r:id="rId1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ABD0BEF2-5574-420E-B8E9-5D731CC654B2}" type="datetimeFigureOut">
              <a:rPr lang="ru-RU"/>
              <a:pPr>
                <a:defRPr/>
              </a:pPr>
              <a:t>03.06.2014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568686EE-2EAB-4BCC-99F0-FECC3E4BDF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FBC127A-648C-404D-886E-D4D0F3BCDD64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F9146D4-0198-4C91-9DB9-D1E3967951F1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32A56E1-FE0E-4FC5-A7A5-ECE841D53AFD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FB538B-F9B2-41D8-AE35-C9D8757B8EEF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E2BB1AE-FCD3-49BE-AAB9-D7D7F569B274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6FD230D-376A-4871-96EC-F0FEA787DAE2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1601651-DEB6-4E86-80B3-D47D3B4EF0AB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ru-RU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E3FA8EC-E1A6-444F-8356-A0F8342AC016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ru-RU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914E395-0812-401E-ABD4-4E5F98B12FC3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ru-RU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1B7186-A5BC-4FA5-BFD4-F4BB64E1AD27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ru-RU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F7CCB44-DAA6-4A26-90ED-91A2A562F36C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ru-RU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CE18CA7-376B-4468-9580-4D6C62D85780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ru-RU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0CB3689-10EA-486B-BC44-7CF91EB5408C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ru-RU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5C44454-053F-4B2F-87AE-B174C1401716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ru-RU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2E7EF69-ED07-4646-A7F8-ED1A6D0919CA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ru-RU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8412B-1859-475A-A6A9-0C0129C19FC7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D125F3-4B41-4ABD-8BCE-85B0B8ED303E}" type="datetimeFigureOut">
              <a:rPr lang="en-US"/>
              <a:pPr>
                <a:defRPr/>
              </a:pPr>
              <a:t>6/3/2014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6A6388-F1FA-4AF4-8A0A-C3F875ABD7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 advTm="10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57C887-6114-4D12-9308-DB61FD3A8724}" type="datetimeFigureOut">
              <a:rPr lang="en-US"/>
              <a:pPr>
                <a:defRPr/>
              </a:pPr>
              <a:t>6/3/2014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3D40B2-7EC4-4DE7-A076-4D07A854BB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 advTm="10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202D1C-663D-4CC2-B8B5-1174D7B7F8DC}" type="datetimeFigureOut">
              <a:rPr lang="en-US"/>
              <a:pPr>
                <a:defRPr/>
              </a:pPr>
              <a:t>6/3/2014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6285B6-2A2E-40BA-9A1A-6A35C2D460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 advTm="10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BD320F-B633-46F8-BA9D-1871FFC027C9}" type="datetimeFigureOut">
              <a:rPr lang="en-US"/>
              <a:pPr>
                <a:defRPr/>
              </a:pPr>
              <a:t>6/3/2014</a:t>
            </a:fld>
            <a:endParaRPr lang="en-US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5F0D89-B187-4DC8-95CB-9007F16107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 advTm="10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63EC60-42E9-444D-9B16-CEBE59D35D54}" type="datetimeFigureOut">
              <a:rPr lang="en-US"/>
              <a:pPr>
                <a:defRPr/>
              </a:pPr>
              <a:t>6/3/2014</a:t>
            </a:fld>
            <a:endParaRPr lang="en-US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621532-8E10-4139-9A9E-4292B726A4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 advTm="10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4F451A-6694-415F-84DC-6EEA7F21183A}" type="datetimeFigureOut">
              <a:rPr lang="en-US"/>
              <a:pPr>
                <a:defRPr/>
              </a:pPr>
              <a:t>6/3/2014</a:t>
            </a:fld>
            <a:endParaRPr lang="en-US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7510C5-8BBF-4EAD-B75C-64F2F79DDA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 advTm="10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E31F54-0FA8-4E44-8AE7-FDC435C73CE0}" type="datetimeFigureOut">
              <a:rPr lang="en-US"/>
              <a:pPr>
                <a:defRPr/>
              </a:pPr>
              <a:t>6/3/2014</a:t>
            </a:fld>
            <a:endParaRPr lang="en-US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1E13EE-EC7F-4215-9F65-EE0081BC91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 advTm="10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56CE47-4785-4511-95E1-1EB243EEBCB6}" type="datetimeFigureOut">
              <a:rPr lang="en-US"/>
              <a:pPr>
                <a:defRPr/>
              </a:pPr>
              <a:t>6/3/2014</a:t>
            </a:fld>
            <a:endParaRPr lang="en-US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CC833F-B7F4-47F6-8A38-6EEAAD53F4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 advTm="10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EDC7D1-1079-45C7-A945-917841607112}" type="datetimeFigureOut">
              <a:rPr lang="en-US"/>
              <a:pPr>
                <a:defRPr/>
              </a:pPr>
              <a:t>6/3/2014</a:t>
            </a:fld>
            <a:endParaRPr lang="en-US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6EE507-DB5C-4EE1-A4F1-6E1FDACCF4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 advTm="10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727300-B817-4DC3-BAE3-CD594F559B26}" type="datetimeFigureOut">
              <a:rPr lang="en-US"/>
              <a:pPr>
                <a:defRPr/>
              </a:pPr>
              <a:t>6/3/2014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26AEAF-55D6-4D39-AED8-8E2790ABC3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 advTm="1000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9A1C6B-198F-4E93-B4E5-F0C48BF8A9A8}" type="datetimeFigureOut">
              <a:rPr lang="en-US"/>
              <a:pPr>
                <a:defRPr/>
              </a:pPr>
              <a:t>6/3/2014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14AC32-9155-4718-9CD4-3C78FDD4AE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 advTm="10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50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4AA702E-DDB5-4A05-8B6F-971E8E3ECE1B}" type="datetimeFigureOut">
              <a:rPr lang="en-US"/>
              <a:pPr>
                <a:defRPr/>
              </a:pPr>
              <a:t>6/3/2014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ACDFAB2-7F80-4B49-A366-93325B30F8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ransition advClick="0" advTm="1000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jpe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jpe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jpe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6.jpe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7.jpe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jpe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1.pn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vmdaily.ru/news/vechyorka-nachinaet-poeticheskii-marafon-priyrochennii-k-67-i-godovshine-dnya-pobedi1336273681.html" TargetMode="External"/><Relationship Id="rId3" Type="http://schemas.openxmlformats.org/officeDocument/2006/relationships/image" Target="../media/image4.jpeg"/><Relationship Id="rId7" Type="http://schemas.openxmlformats.org/officeDocument/2006/relationships/hyperlink" Target="http://obzor35.ru/kalachev-vladimir-stepanovich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www.booksite.ru/fulltext/2ch/ere/pov/ets/33.htm" TargetMode="External"/><Relationship Id="rId5" Type="http://schemas.openxmlformats.org/officeDocument/2006/relationships/hyperlink" Target="http://www.vmdaily.ru/news/pisat-stihi-pod-pylyami-deda-ychili-aseev-i-rojdestvenskii1330434354.html" TargetMode="External"/><Relationship Id="rId4" Type="http://schemas.openxmlformats.org/officeDocument/2006/relationships/image" Target="../media/image5.png"/><Relationship Id="rId9" Type="http://schemas.openxmlformats.org/officeDocument/2006/relationships/hyperlink" Target="http://www.persona-35.ru/index.php?m=biography&amp;id=316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://kolosova.456spb.edusite.ru/images/1283249095_school-supplies-6.jpg" TargetMode="External"/><Relationship Id="rId3" Type="http://schemas.openxmlformats.org/officeDocument/2006/relationships/image" Target="../media/image4.jpeg"/><Relationship Id="rId7" Type="http://schemas.openxmlformats.org/officeDocument/2006/relationships/hyperlink" Target="http://img-fotki.yandex.ru/get/4600/120710424.35c/0_7a149_a679bc59_XL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photoshop4u.ru/tutorials/drawing/321-tetradnyjj-list-s-kosojj-liniejj.htm" TargetMode="External"/><Relationship Id="rId5" Type="http://schemas.openxmlformats.org/officeDocument/2006/relationships/hyperlink" Target="http://img.liveinternet.ru/images/attach/4/11306/11306895_Abstract_3.jpg" TargetMode="External"/><Relationship Id="rId4" Type="http://schemas.openxmlformats.org/officeDocument/2006/relationships/hyperlink" Target="http://img-fotki.yandex.ru/get/5306/62194811.1/0_5b0ab_31a270ea_XL" TargetMode="External"/><Relationship Id="rId9" Type="http://schemas.openxmlformats.org/officeDocument/2006/relationships/hyperlink" Target="http://pedsovet.su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абличка 8"/>
          <p:cNvSpPr/>
          <p:nvPr/>
        </p:nvSpPr>
        <p:spPr>
          <a:xfrm>
            <a:off x="228600" y="304800"/>
            <a:ext cx="8686800" cy="6324600"/>
          </a:xfrm>
          <a:prstGeom prst="plaque">
            <a:avLst>
              <a:gd name="adj" fmla="val 11607"/>
            </a:avLst>
          </a:prstGeom>
          <a:blipFill>
            <a:blip r:embed="rId2" cstate="print"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09600" y="609600"/>
            <a:ext cx="8112927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54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Новый с поля поэт…</a:t>
            </a:r>
          </a:p>
        </p:txBody>
      </p:sp>
      <p:sp>
        <p:nvSpPr>
          <p:cNvPr id="2056" name="TextBox 6"/>
          <p:cNvSpPr txBox="1">
            <a:spLocks noChangeArrowheads="1"/>
          </p:cNvSpPr>
          <p:nvPr/>
        </p:nvSpPr>
        <p:spPr bwMode="auto">
          <a:xfrm>
            <a:off x="2133600" y="5181600"/>
            <a:ext cx="50292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dirty="0">
                <a:solidFill>
                  <a:srgbClr val="0070C0"/>
                </a:solidFill>
                <a:latin typeface="Adventure" pitchFamily="2" charset="0"/>
              </a:rPr>
              <a:t>3 ноября 1918 -25 июля 1943</a:t>
            </a:r>
          </a:p>
        </p:txBody>
      </p:sp>
      <p:pic>
        <p:nvPicPr>
          <p:cNvPr id="7" name="Picture 2" descr="ВЛАДИМИР_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9000" y="1519273"/>
            <a:ext cx="2286000" cy="36859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абличка 8"/>
          <p:cNvSpPr/>
          <p:nvPr/>
        </p:nvSpPr>
        <p:spPr>
          <a:xfrm>
            <a:off x="304800" y="381000"/>
            <a:ext cx="8686800" cy="6324600"/>
          </a:xfrm>
          <a:prstGeom prst="plaque">
            <a:avLst>
              <a:gd name="adj" fmla="val 11607"/>
            </a:avLst>
          </a:prstGeom>
          <a:blipFill>
            <a:blip r:embed="rId3" cstate="print"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304800"/>
            <a:ext cx="8686800" cy="6342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4" descr="квасюнин_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00600" y="3124200"/>
            <a:ext cx="3821497" cy="250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6324600" y="5638800"/>
            <a:ext cx="2098331" cy="46166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400" i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bg1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д. </a:t>
            </a:r>
            <a:r>
              <a:rPr lang="ru-RU" sz="2400" i="1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bg1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Квасюнино</a:t>
            </a:r>
            <a:endParaRPr lang="ru-RU" sz="2400" i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chemeClr val="bg1"/>
              </a:solidFill>
              <a:effectLst>
                <a:outerShdw dist="35921" dir="2700000" algn="ctr" rotWithShape="0">
                  <a:srgbClr val="808080">
                    <a:alpha val="79999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48200" y="838200"/>
            <a:ext cx="4343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Владимир Степанович Калачев родился 3 ноября 1918 года в многодетной крестьянской семье в деревне </a:t>
            </a:r>
            <a:r>
              <a:rPr lang="ru-RU" dirty="0" err="1" smtClean="0">
                <a:solidFill>
                  <a:schemeClr val="bg1"/>
                </a:solidFill>
              </a:rPr>
              <a:t>Квасюнино</a:t>
            </a:r>
            <a:r>
              <a:rPr lang="ru-RU" dirty="0" smtClean="0">
                <a:solidFill>
                  <a:schemeClr val="bg1"/>
                </a:solidFill>
              </a:rPr>
              <a:t> Шекснинского района Вологодской области.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8" name="Picture 4" descr="Ему пове_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600" y="381000"/>
            <a:ext cx="4385787" cy="595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абличка 8"/>
          <p:cNvSpPr/>
          <p:nvPr/>
        </p:nvSpPr>
        <p:spPr>
          <a:xfrm>
            <a:off x="304800" y="381000"/>
            <a:ext cx="8686800" cy="6324600"/>
          </a:xfrm>
          <a:prstGeom prst="plaque">
            <a:avLst>
              <a:gd name="adj" fmla="val 11607"/>
            </a:avLst>
          </a:prstGeom>
          <a:blipFill>
            <a:blip r:embed="rId3" cstate="print"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24581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381000"/>
            <a:ext cx="8686800" cy="6342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4" descr="Ему пове_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8313" y="981075"/>
            <a:ext cx="3341687" cy="489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 descr="Ему пове_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81600" y="1052513"/>
            <a:ext cx="3657600" cy="511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абличка 8"/>
          <p:cNvSpPr/>
          <p:nvPr/>
        </p:nvSpPr>
        <p:spPr>
          <a:xfrm>
            <a:off x="304800" y="381000"/>
            <a:ext cx="8686800" cy="6324600"/>
          </a:xfrm>
          <a:prstGeom prst="plaque">
            <a:avLst>
              <a:gd name="adj" fmla="val 11607"/>
            </a:avLst>
          </a:prstGeom>
          <a:blipFill>
            <a:blip r:embed="rId3" cstate="print"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381000"/>
            <a:ext cx="8686800" cy="6342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Picture 4" descr="Шубин Ив_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0825" y="303213"/>
            <a:ext cx="3940175" cy="6354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4114800" y="4572000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Arial"/>
                <a:cs typeface="Aparajita" pitchFamily="34" charset="0"/>
              </a:rPr>
              <a:t>Шубин  Иван Семенович,</a:t>
            </a:r>
          </a:p>
          <a:p>
            <a:pPr algn="ctr">
              <a:defRPr/>
            </a:pPr>
            <a:r>
              <a:rPr lang="ru-RU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Arial"/>
                <a:cs typeface="Aparajita" pitchFamily="34" charset="0"/>
              </a:rPr>
              <a:t>уроженец деревни </a:t>
            </a:r>
            <a:r>
              <a:rPr lang="ru-RU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Arial"/>
                <a:cs typeface="Aparajita" pitchFamily="34" charset="0"/>
              </a:rPr>
              <a:t>Голодяево</a:t>
            </a:r>
            <a:endParaRPr lang="ru-RU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chemeClr val="bg1"/>
              </a:solidFill>
              <a:latin typeface="Arial"/>
              <a:cs typeface="Aparajita" pitchFamily="34" charset="0"/>
            </a:endParaRPr>
          </a:p>
          <a:p>
            <a:pPr algn="ctr">
              <a:defRPr/>
            </a:pPr>
            <a:r>
              <a:rPr lang="ru-RU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Arial"/>
                <a:cs typeface="Aparajita" pitchFamily="34" charset="0"/>
              </a:rPr>
              <a:t>(Заречье) Шекснинского района.</a:t>
            </a:r>
          </a:p>
          <a:p>
            <a:pPr algn="ctr">
              <a:defRPr/>
            </a:pPr>
            <a:r>
              <a:rPr lang="ru-RU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Arial"/>
                <a:cs typeface="Aparajita" pitchFamily="34" charset="0"/>
              </a:rPr>
              <a:t>У него в </a:t>
            </a:r>
            <a:r>
              <a:rPr lang="ru-RU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Arial"/>
                <a:cs typeface="Aparajita" pitchFamily="34" charset="0"/>
              </a:rPr>
              <a:t>Квасюнинской</a:t>
            </a:r>
            <a:r>
              <a:rPr lang="ru-RU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Arial"/>
                <a:cs typeface="Aparajita" pitchFamily="34" charset="0"/>
              </a:rPr>
              <a:t> начальной школе</a:t>
            </a:r>
          </a:p>
          <a:p>
            <a:pPr algn="ctr">
              <a:defRPr/>
            </a:pPr>
            <a:r>
              <a:rPr lang="ru-RU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Arial"/>
                <a:cs typeface="Aparajita" pitchFamily="34" charset="0"/>
              </a:rPr>
              <a:t>учился поэт Владимир Калачев</a:t>
            </a: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абличка 8"/>
          <p:cNvSpPr/>
          <p:nvPr/>
        </p:nvSpPr>
        <p:spPr>
          <a:xfrm>
            <a:off x="304800" y="381000"/>
            <a:ext cx="8686800" cy="6324600"/>
          </a:xfrm>
          <a:prstGeom prst="plaque">
            <a:avLst>
              <a:gd name="adj" fmla="val 11607"/>
            </a:avLst>
          </a:prstGeom>
          <a:blipFill>
            <a:blip r:embed="rId3" cstate="print"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381000"/>
            <a:ext cx="8686800" cy="6342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4" name="Picture 4" descr="6класс Ч_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19200" y="457200"/>
            <a:ext cx="6697663" cy="427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2209800" y="541020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Arial"/>
                <a:cs typeface="Arial"/>
              </a:rPr>
              <a:t>фото  1934г.</a:t>
            </a:r>
          </a:p>
          <a:p>
            <a:pPr algn="ctr">
              <a:defRPr/>
            </a:pPr>
            <a:r>
              <a:rPr lang="ru-RU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Arial"/>
                <a:cs typeface="Arial"/>
              </a:rPr>
              <a:t>6 класс Чаромской школы</a:t>
            </a: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абличка 8"/>
          <p:cNvSpPr/>
          <p:nvPr/>
        </p:nvSpPr>
        <p:spPr>
          <a:xfrm>
            <a:off x="304800" y="381000"/>
            <a:ext cx="8686800" cy="6324600"/>
          </a:xfrm>
          <a:prstGeom prst="plaque">
            <a:avLst>
              <a:gd name="adj" fmla="val 11607"/>
            </a:avLst>
          </a:prstGeom>
          <a:blipFill>
            <a:blip r:embed="rId3" cstate="print"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381000"/>
            <a:ext cx="8686800" cy="6342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4" descr="1936 или_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7088" y="320675"/>
            <a:ext cx="7402512" cy="629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абличка 8"/>
          <p:cNvSpPr/>
          <p:nvPr/>
        </p:nvSpPr>
        <p:spPr>
          <a:xfrm>
            <a:off x="304800" y="381000"/>
            <a:ext cx="8686800" cy="6324600"/>
          </a:xfrm>
          <a:prstGeom prst="plaque">
            <a:avLst>
              <a:gd name="adj" fmla="val 11607"/>
            </a:avLst>
          </a:prstGeom>
          <a:blipFill>
            <a:blip r:embed="rId3" cstate="print"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381000"/>
            <a:ext cx="8686800" cy="6342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4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52600" y="381000"/>
            <a:ext cx="6227763" cy="4770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5" name="TextBox 5"/>
          <p:cNvSpPr txBox="1">
            <a:spLocks noChangeArrowheads="1"/>
          </p:cNvSpPr>
          <p:nvPr/>
        </p:nvSpPr>
        <p:spPr bwMode="auto">
          <a:xfrm>
            <a:off x="1752600" y="5410200"/>
            <a:ext cx="6172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Школа по ликвидации </a:t>
            </a:r>
            <a:r>
              <a:rPr lang="ru-RU" dirty="0" smtClean="0">
                <a:solidFill>
                  <a:schemeClr val="bg1"/>
                </a:solidFill>
              </a:rPr>
              <a:t>неграмотности в Череповце,</a:t>
            </a:r>
          </a:p>
          <a:p>
            <a:pPr algn="ctr"/>
            <a:r>
              <a:rPr lang="ru-RU" dirty="0" smtClean="0">
                <a:solidFill>
                  <a:schemeClr val="bg1"/>
                </a:solidFill>
              </a:rPr>
              <a:t> где работал Владимир Калачев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абличка 8"/>
          <p:cNvSpPr/>
          <p:nvPr/>
        </p:nvSpPr>
        <p:spPr>
          <a:xfrm>
            <a:off x="304800" y="381000"/>
            <a:ext cx="8686800" cy="6324600"/>
          </a:xfrm>
          <a:prstGeom prst="plaque">
            <a:avLst>
              <a:gd name="adj" fmla="val 11607"/>
            </a:avLst>
          </a:prstGeom>
          <a:blipFill>
            <a:blip r:embed="rId3" cstate="print"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304800"/>
            <a:ext cx="8686800" cy="6342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447800" y="838200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838200" y="762000"/>
            <a:ext cx="784860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В 1939 году Владимир Калачев был призван в армию и служил в Москве. Там он посещал литературные вечера, бывал на встречах с известными поэтами и очень много писал стихов.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 В 1941-1943 годах воевал на </a:t>
            </a:r>
            <a:r>
              <a:rPr lang="ru-RU" dirty="0" err="1" smtClean="0">
                <a:solidFill>
                  <a:schemeClr val="bg1"/>
                </a:solidFill>
              </a:rPr>
              <a:t>Волховском</a:t>
            </a:r>
            <a:r>
              <a:rPr lang="ru-RU" dirty="0" smtClean="0">
                <a:solidFill>
                  <a:schemeClr val="bg1"/>
                </a:solidFill>
              </a:rPr>
              <a:t> и Ленинградском фронтах.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Был адъютантом у начальника штаба генерала П.И. Кокарева.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На </a:t>
            </a:r>
            <a:r>
              <a:rPr lang="ru-RU" dirty="0" err="1" smtClean="0">
                <a:solidFill>
                  <a:schemeClr val="bg1"/>
                </a:solidFill>
              </a:rPr>
              <a:t>Волховском</a:t>
            </a:r>
            <a:r>
              <a:rPr lang="ru-RU" dirty="0" smtClean="0">
                <a:solidFill>
                  <a:schemeClr val="bg1"/>
                </a:solidFill>
              </a:rPr>
              <a:t> фронте Владимир познакомился с Всеволодом Рождественским, читал ему свои стихи, после чего у них завязалась переписка.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Понравились стихи Калачева и Александру Прокофьеву. 3 мая 1943 года он писал Владимиру на фронт:»Спасибо за стихи и письмо. Стихи буду печатать в журнале «Ленинград». Буду рад содействовать Вашим литературным успехам.»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При жизни Владимир публиковался только во фронтовой газете «Отважный воин». Редакция с большим уважением относилась к Калачеву. Это чувствовалось по тому, что печатали его стихи на второй странице, подписывали «Владимир Калачев», отмечали стихотворение особым рисунком.</a:t>
            </a:r>
          </a:p>
        </p:txBody>
      </p:sp>
    </p:spTree>
  </p:cSld>
  <p:clrMapOvr>
    <a:masterClrMapping/>
  </p:clrMapOvr>
  <p:transition advClick="0" advTm="20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абличка 8"/>
          <p:cNvSpPr/>
          <p:nvPr/>
        </p:nvSpPr>
        <p:spPr>
          <a:xfrm>
            <a:off x="304800" y="381000"/>
            <a:ext cx="8686800" cy="6324600"/>
          </a:xfrm>
          <a:prstGeom prst="plaque">
            <a:avLst>
              <a:gd name="adj" fmla="val 11607"/>
            </a:avLst>
          </a:prstGeom>
          <a:blipFill>
            <a:blip r:embed="rId3" cstate="print"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381000"/>
            <a:ext cx="8686800" cy="6342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0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14400" y="533400"/>
            <a:ext cx="3609975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76800" y="457200"/>
            <a:ext cx="3657600" cy="589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абличка 8"/>
          <p:cNvSpPr/>
          <p:nvPr/>
        </p:nvSpPr>
        <p:spPr>
          <a:xfrm>
            <a:off x="304800" y="381000"/>
            <a:ext cx="8686800" cy="6324600"/>
          </a:xfrm>
          <a:prstGeom prst="plaque">
            <a:avLst>
              <a:gd name="adj" fmla="val 11607"/>
            </a:avLst>
          </a:prstGeom>
          <a:blipFill>
            <a:blip r:embed="rId3" cstate="print"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9461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381000"/>
            <a:ext cx="8686800" cy="6342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2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38200" y="381000"/>
            <a:ext cx="7620000" cy="574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3" name="TextBox 5"/>
          <p:cNvSpPr txBox="1">
            <a:spLocks noChangeArrowheads="1"/>
          </p:cNvSpPr>
          <p:nvPr/>
        </p:nvSpPr>
        <p:spPr bwMode="auto">
          <a:xfrm>
            <a:off x="1752600" y="6248400"/>
            <a:ext cx="6172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На привале. Ленинградский фронт, осень 1942г.</a:t>
            </a: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абличка 8"/>
          <p:cNvSpPr/>
          <p:nvPr/>
        </p:nvSpPr>
        <p:spPr>
          <a:xfrm>
            <a:off x="304800" y="381000"/>
            <a:ext cx="8686800" cy="6324600"/>
          </a:xfrm>
          <a:prstGeom prst="plaque">
            <a:avLst>
              <a:gd name="adj" fmla="val 11607"/>
            </a:avLst>
          </a:prstGeom>
          <a:blipFill>
            <a:blip r:embed="rId3" cstate="print"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2150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381000"/>
            <a:ext cx="8686800" cy="6342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0" name="Picture 4" descr="фото 194_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9600" y="457200"/>
            <a:ext cx="7700963" cy="512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2057400" y="579120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Arial"/>
                <a:cs typeface="Arial"/>
              </a:rPr>
              <a:t>фото 1942г.</a:t>
            </a:r>
          </a:p>
          <a:p>
            <a:pPr algn="ctr">
              <a:defRPr/>
            </a:pPr>
            <a:r>
              <a:rPr lang="ru-RU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Arial"/>
                <a:cs typeface="Arial"/>
              </a:rPr>
              <a:t>В разведке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абличка 8"/>
          <p:cNvSpPr/>
          <p:nvPr/>
        </p:nvSpPr>
        <p:spPr>
          <a:xfrm>
            <a:off x="304800" y="381000"/>
            <a:ext cx="8686800" cy="6324600"/>
          </a:xfrm>
          <a:prstGeom prst="plaque">
            <a:avLst>
              <a:gd name="adj" fmla="val 11607"/>
            </a:avLst>
          </a:prstGeom>
          <a:blipFill>
            <a:blip r:embed="rId3" cstate="print"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2253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381000"/>
            <a:ext cx="8686800" cy="6342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4" name="Picture 4" descr="Фото 194_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4800" y="457200"/>
            <a:ext cx="3783013" cy="610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4191000" y="4343400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Arial"/>
                <a:cs typeface="Arial"/>
              </a:rPr>
              <a:t>фото 1943 г.</a:t>
            </a:r>
          </a:p>
          <a:p>
            <a:pPr algn="ctr">
              <a:defRPr/>
            </a:pPr>
            <a:r>
              <a:rPr lang="ru-RU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Arial"/>
                <a:cs typeface="Arial"/>
              </a:rPr>
              <a:t>В землянке. В. Калачев - </a:t>
            </a:r>
          </a:p>
          <a:p>
            <a:pPr algn="ctr">
              <a:defRPr/>
            </a:pPr>
            <a:r>
              <a:rPr lang="ru-RU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Arial"/>
                <a:cs typeface="Arial"/>
              </a:rPr>
              <a:t>адъютант начальника штаба 2-й </a:t>
            </a:r>
          </a:p>
          <a:p>
            <a:pPr algn="ctr">
              <a:defRPr/>
            </a:pPr>
            <a:r>
              <a:rPr lang="ru-RU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Arial"/>
                <a:cs typeface="Arial"/>
              </a:rPr>
              <a:t>ударной армии генерала</a:t>
            </a:r>
          </a:p>
          <a:p>
            <a:pPr algn="ctr">
              <a:defRPr/>
            </a:pPr>
            <a:r>
              <a:rPr lang="ru-RU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Arial"/>
                <a:cs typeface="Arial"/>
              </a:rPr>
              <a:t>П.И. Кокарева 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абличка 8"/>
          <p:cNvSpPr/>
          <p:nvPr/>
        </p:nvSpPr>
        <p:spPr>
          <a:xfrm>
            <a:off x="304800" y="381000"/>
            <a:ext cx="8686800" cy="6324600"/>
          </a:xfrm>
          <a:prstGeom prst="plaque">
            <a:avLst>
              <a:gd name="adj" fmla="val 11607"/>
            </a:avLst>
          </a:prstGeom>
          <a:blipFill>
            <a:blip r:embed="rId3" cstate="print"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25605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381000"/>
            <a:ext cx="8686800" cy="6342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4" descr="Калачев1_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0825" y="331788"/>
            <a:ext cx="4040188" cy="6192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 descr="КА Ь 4_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30813" y="312738"/>
            <a:ext cx="3303587" cy="635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абличка 8"/>
          <p:cNvSpPr/>
          <p:nvPr/>
        </p:nvSpPr>
        <p:spPr>
          <a:xfrm>
            <a:off x="304800" y="381000"/>
            <a:ext cx="8686800" cy="6324600"/>
          </a:xfrm>
          <a:prstGeom prst="plaque">
            <a:avLst>
              <a:gd name="adj" fmla="val 11607"/>
            </a:avLst>
          </a:prstGeom>
          <a:blipFill>
            <a:blip r:embed="rId3" cstate="print"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2662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381000"/>
            <a:ext cx="8686800" cy="6342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0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1000" y="304800"/>
            <a:ext cx="3908425" cy="631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4267200" y="510540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Погиб 25 июля 1943 года в бою за </a:t>
            </a:r>
            <a:r>
              <a:rPr lang="ru-RU" dirty="0" err="1" smtClean="0">
                <a:solidFill>
                  <a:schemeClr val="bg1"/>
                </a:solidFill>
              </a:rPr>
              <a:t>Синявинские</a:t>
            </a:r>
            <a:r>
              <a:rPr lang="ru-RU" dirty="0" smtClean="0">
                <a:solidFill>
                  <a:schemeClr val="bg1"/>
                </a:solidFill>
              </a:rPr>
              <a:t> высоты. Ему было всего 24 года.</a:t>
            </a:r>
            <a:endParaRPr lang="ru-RU" dirty="0"/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абличка 8"/>
          <p:cNvSpPr/>
          <p:nvPr/>
        </p:nvSpPr>
        <p:spPr>
          <a:xfrm>
            <a:off x="304800" y="381000"/>
            <a:ext cx="8686800" cy="6324600"/>
          </a:xfrm>
          <a:prstGeom prst="plaque">
            <a:avLst>
              <a:gd name="adj" fmla="val 11607"/>
            </a:avLst>
          </a:prstGeom>
          <a:blipFill>
            <a:blip r:embed="rId3" cstate="print"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2867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381000"/>
            <a:ext cx="8686800" cy="6342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2438400" y="533400"/>
            <a:ext cx="3328988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dirty="0">
                <a:solidFill>
                  <a:schemeClr val="bg2">
                    <a:lumMod val="60000"/>
                    <a:lumOff val="40000"/>
                  </a:schemeClr>
                </a:solidFill>
              </a:rPr>
              <a:t>Использованные материалы:</a:t>
            </a:r>
          </a:p>
        </p:txBody>
      </p:sp>
      <p:sp>
        <p:nvSpPr>
          <p:cNvPr id="28679" name="Прямоугольник 4"/>
          <p:cNvSpPr>
            <a:spLocks noChangeArrowheads="1"/>
          </p:cNvSpPr>
          <p:nvPr/>
        </p:nvSpPr>
        <p:spPr bwMode="auto">
          <a:xfrm>
            <a:off x="762000" y="1066800"/>
            <a:ext cx="73152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u="sng">
                <a:hlinkClick r:id="rId5"/>
              </a:rPr>
              <a:t>http://www.vmdaily.ru/news/pisat-stihi-pod-pylyami-deda-ychili-aseev-i-rojdestvenskii1330434354.html</a:t>
            </a:r>
            <a:endParaRPr lang="ru-RU"/>
          </a:p>
        </p:txBody>
      </p:sp>
      <p:sp>
        <p:nvSpPr>
          <p:cNvPr id="28680" name="Прямоугольник 5"/>
          <p:cNvSpPr>
            <a:spLocks noChangeArrowheads="1"/>
          </p:cNvSpPr>
          <p:nvPr/>
        </p:nvSpPr>
        <p:spPr bwMode="auto">
          <a:xfrm>
            <a:off x="838200" y="1828800"/>
            <a:ext cx="70866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u="sng">
                <a:hlinkClick r:id="rId6"/>
              </a:rPr>
              <a:t>http://www.booksite.ru/fulltext/2ch/ere/pov/ets/33.htm</a:t>
            </a:r>
            <a:r>
              <a:rPr lang="ru-RU" u="sng"/>
              <a:t>  </a:t>
            </a:r>
            <a:r>
              <a:rPr lang="ru-RU"/>
              <a:t>Череповец. Краеведческий альманах. В. 2</a:t>
            </a:r>
          </a:p>
        </p:txBody>
      </p:sp>
      <p:sp>
        <p:nvSpPr>
          <p:cNvPr id="28681" name="Прямоугольник 6"/>
          <p:cNvSpPr>
            <a:spLocks noChangeArrowheads="1"/>
          </p:cNvSpPr>
          <p:nvPr/>
        </p:nvSpPr>
        <p:spPr bwMode="auto">
          <a:xfrm>
            <a:off x="838200" y="2286000"/>
            <a:ext cx="6934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u="sng">
                <a:hlinkClick r:id="rId7"/>
              </a:rPr>
              <a:t>http://obzor35.ru/kalachev-vladimir-stepanovich/</a:t>
            </a:r>
            <a:endParaRPr lang="ru-RU"/>
          </a:p>
        </p:txBody>
      </p:sp>
      <p:sp>
        <p:nvSpPr>
          <p:cNvPr id="28682" name="Прямоугольник 7"/>
          <p:cNvSpPr>
            <a:spLocks noChangeArrowheads="1"/>
          </p:cNvSpPr>
          <p:nvPr/>
        </p:nvSpPr>
        <p:spPr bwMode="auto">
          <a:xfrm>
            <a:off x="838200" y="2828925"/>
            <a:ext cx="70866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u="sng">
                <a:hlinkClick r:id="rId8"/>
              </a:rPr>
              <a:t>http://www.vmdaily.ru/news/vechyorka-nachinaet-poeticheskii-marafon-priyrochennii-k-67-i-godovshine-dnya-pobedi1336273681.html</a:t>
            </a:r>
            <a:endParaRPr lang="ru-RU"/>
          </a:p>
        </p:txBody>
      </p:sp>
      <p:sp>
        <p:nvSpPr>
          <p:cNvPr id="28683" name="Прямоугольник 9"/>
          <p:cNvSpPr>
            <a:spLocks noChangeArrowheads="1"/>
          </p:cNvSpPr>
          <p:nvPr/>
        </p:nvSpPr>
        <p:spPr bwMode="auto">
          <a:xfrm>
            <a:off x="914400" y="3810000"/>
            <a:ext cx="67056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u="sng">
                <a:hlinkClick r:id="rId9"/>
              </a:rPr>
              <a:t>http://www.persona-35.ru/index.php?m=biography&amp;id=316</a:t>
            </a:r>
            <a:endParaRPr lang="ru-RU"/>
          </a:p>
          <a:p>
            <a:r>
              <a:rPr lang="ru-RU"/>
              <a:t>Галерея почета города Череповца</a:t>
            </a: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абличка 8"/>
          <p:cNvSpPr/>
          <p:nvPr/>
        </p:nvSpPr>
        <p:spPr>
          <a:xfrm>
            <a:off x="228600" y="304800"/>
            <a:ext cx="8686800" cy="6324600"/>
          </a:xfrm>
          <a:prstGeom prst="plaque">
            <a:avLst>
              <a:gd name="adj" fmla="val 11607"/>
            </a:avLst>
          </a:prstGeom>
          <a:blipFill>
            <a:blip r:embed="rId3" cstate="print"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2209800" y="838200"/>
            <a:ext cx="5857875" cy="1143000"/>
          </a:xfrm>
          <a:prstGeom prst="rect">
            <a:avLst/>
          </a:prstGeom>
        </p:spPr>
        <p:txBody>
          <a:bodyPr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800" b="1" i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Bookman Old Style" pitchFamily="18" charset="0"/>
                <a:ea typeface="+mj-ea"/>
                <a:cs typeface="+mj-cs"/>
              </a:rPr>
              <a:t>Интернет-ресурсы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1000" y="1600200"/>
            <a:ext cx="7010400" cy="27701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buFont typeface="Arial" pitchFamily="34" charset="0"/>
              <a:buChar char="•"/>
              <a:defRPr/>
            </a:pPr>
            <a:r>
              <a:rPr lang="ru-RU" dirty="0">
                <a:solidFill>
                  <a:schemeClr val="bg2">
                    <a:lumMod val="75000"/>
                  </a:schemeClr>
                </a:solidFill>
              </a:rPr>
              <a:t>  </a:t>
            </a:r>
            <a:r>
              <a:rPr lang="ru-RU" sz="1200" dirty="0">
                <a:solidFill>
                  <a:schemeClr val="bg2">
                    <a:lumMod val="75000"/>
                  </a:schemeClr>
                </a:solidFill>
              </a:rPr>
              <a:t>Фон «Тетрадь с ручкой»</a:t>
            </a:r>
          </a:p>
          <a:p>
            <a:pPr>
              <a:defRPr/>
            </a:pPr>
            <a:r>
              <a:rPr lang="en-US" sz="1200" u="sng" dirty="0">
                <a:hlinkClick r:id="rId4"/>
              </a:rPr>
              <a:t>http://img-fotki.yandex.ru/get/5306/62194811.1/0_5b0ab_31a270ea_XL</a:t>
            </a:r>
            <a:endParaRPr lang="ru-RU" sz="1200" u="sng" dirty="0"/>
          </a:p>
          <a:p>
            <a:pPr>
              <a:defRPr/>
            </a:pPr>
            <a:endParaRPr lang="ru-RU" sz="1200" dirty="0"/>
          </a:p>
          <a:p>
            <a:pPr>
              <a:buFont typeface="Arial" pitchFamily="34" charset="0"/>
              <a:buChar char="•"/>
              <a:defRPr/>
            </a:pPr>
            <a:r>
              <a:rPr lang="ru-RU" sz="1200" dirty="0">
                <a:solidFill>
                  <a:schemeClr val="bg2">
                    <a:lumMod val="75000"/>
                  </a:schemeClr>
                </a:solidFill>
              </a:rPr>
              <a:t>     Основной фон</a:t>
            </a:r>
          </a:p>
          <a:p>
            <a:pPr>
              <a:defRPr/>
            </a:pPr>
            <a:r>
              <a:rPr lang="ru-RU" sz="1200" dirty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en-US" sz="1200" u="sng" dirty="0">
                <a:solidFill>
                  <a:schemeClr val="bg2">
                    <a:lumMod val="75000"/>
                  </a:schemeClr>
                </a:solidFill>
                <a:hlinkClick r:id="rId5"/>
              </a:rPr>
              <a:t>http://img.liveinternet.ru/images/attach/4/11306/11306895_Abstract_3.jpg</a:t>
            </a:r>
            <a:endParaRPr lang="ru-RU" sz="1200" u="sng" dirty="0">
              <a:solidFill>
                <a:schemeClr val="bg2">
                  <a:lumMod val="75000"/>
                </a:schemeClr>
              </a:solidFill>
            </a:endParaRPr>
          </a:p>
          <a:p>
            <a:pPr>
              <a:defRPr/>
            </a:pPr>
            <a:endParaRPr lang="ru-RU" sz="1200" dirty="0"/>
          </a:p>
          <a:p>
            <a:pPr>
              <a:buFont typeface="Arial" pitchFamily="34" charset="0"/>
              <a:buChar char="•"/>
              <a:defRPr/>
            </a:pPr>
            <a:r>
              <a:rPr lang="ru-RU" sz="1200" dirty="0">
                <a:solidFill>
                  <a:schemeClr val="bg2">
                    <a:lumMod val="75000"/>
                  </a:schemeClr>
                </a:solidFill>
              </a:rPr>
              <a:t>    Фон «Лист в косую линейку» </a:t>
            </a:r>
          </a:p>
          <a:p>
            <a:pPr>
              <a:defRPr/>
            </a:pPr>
            <a:r>
              <a:rPr lang="ru-RU" sz="1200" dirty="0"/>
              <a:t> </a:t>
            </a:r>
            <a:r>
              <a:rPr lang="en-US" sz="1200" u="sng" dirty="0">
                <a:hlinkClick r:id="rId6"/>
              </a:rPr>
              <a:t>http</a:t>
            </a:r>
            <a:r>
              <a:rPr lang="ru-RU" sz="1200" u="sng" dirty="0">
                <a:hlinkClick r:id="rId6"/>
              </a:rPr>
              <a:t>://</a:t>
            </a:r>
            <a:r>
              <a:rPr lang="en-US" sz="1200" u="sng" dirty="0" err="1">
                <a:hlinkClick r:id="rId6"/>
              </a:rPr>
              <a:t>photoshop</a:t>
            </a:r>
            <a:r>
              <a:rPr lang="ru-RU" sz="1200" u="sng" dirty="0">
                <a:hlinkClick r:id="rId6"/>
              </a:rPr>
              <a:t>4</a:t>
            </a:r>
            <a:r>
              <a:rPr lang="en-US" sz="1200" u="sng" dirty="0">
                <a:hlinkClick r:id="rId6"/>
              </a:rPr>
              <a:t>u</a:t>
            </a:r>
            <a:r>
              <a:rPr lang="ru-RU" sz="1200" u="sng" dirty="0">
                <a:hlinkClick r:id="rId6"/>
              </a:rPr>
              <a:t>.</a:t>
            </a:r>
            <a:r>
              <a:rPr lang="en-US" sz="1200" u="sng" dirty="0" err="1">
                <a:hlinkClick r:id="rId6"/>
              </a:rPr>
              <a:t>ru</a:t>
            </a:r>
            <a:r>
              <a:rPr lang="ru-RU" sz="1200" u="sng" dirty="0">
                <a:hlinkClick r:id="rId6"/>
              </a:rPr>
              <a:t>/</a:t>
            </a:r>
            <a:r>
              <a:rPr lang="en-US" sz="1200" u="sng" dirty="0">
                <a:hlinkClick r:id="rId6"/>
              </a:rPr>
              <a:t>tutorials</a:t>
            </a:r>
            <a:r>
              <a:rPr lang="ru-RU" sz="1200" u="sng" dirty="0">
                <a:hlinkClick r:id="rId6"/>
              </a:rPr>
              <a:t>/</a:t>
            </a:r>
            <a:r>
              <a:rPr lang="en-US" sz="1200" u="sng" dirty="0">
                <a:hlinkClick r:id="rId6"/>
              </a:rPr>
              <a:t>drawing</a:t>
            </a:r>
            <a:r>
              <a:rPr lang="ru-RU" sz="1200" u="sng" dirty="0">
                <a:hlinkClick r:id="rId6"/>
              </a:rPr>
              <a:t>/321-</a:t>
            </a:r>
            <a:r>
              <a:rPr lang="en-US" sz="1200" u="sng" dirty="0" err="1">
                <a:hlinkClick r:id="rId6"/>
              </a:rPr>
              <a:t>tetradnyjj</a:t>
            </a:r>
            <a:r>
              <a:rPr lang="ru-RU" sz="1200" u="sng" dirty="0">
                <a:hlinkClick r:id="rId6"/>
              </a:rPr>
              <a:t>-</a:t>
            </a:r>
            <a:r>
              <a:rPr lang="en-US" sz="1200" u="sng" dirty="0">
                <a:hlinkClick r:id="rId6"/>
              </a:rPr>
              <a:t>list</a:t>
            </a:r>
            <a:r>
              <a:rPr lang="ru-RU" sz="1200" u="sng" dirty="0">
                <a:hlinkClick r:id="rId6"/>
              </a:rPr>
              <a:t>-</a:t>
            </a:r>
            <a:r>
              <a:rPr lang="en-US" sz="1200" u="sng" dirty="0">
                <a:hlinkClick r:id="rId6"/>
              </a:rPr>
              <a:t>s</a:t>
            </a:r>
            <a:r>
              <a:rPr lang="ru-RU" sz="1200" u="sng" dirty="0">
                <a:hlinkClick r:id="rId6"/>
              </a:rPr>
              <a:t>-</a:t>
            </a:r>
            <a:r>
              <a:rPr lang="en-US" sz="1200" u="sng" dirty="0" err="1">
                <a:hlinkClick r:id="rId6"/>
              </a:rPr>
              <a:t>kosojj</a:t>
            </a:r>
            <a:r>
              <a:rPr lang="ru-RU" sz="1200" u="sng" dirty="0">
                <a:hlinkClick r:id="rId6"/>
              </a:rPr>
              <a:t>-</a:t>
            </a:r>
            <a:r>
              <a:rPr lang="en-US" sz="1200" u="sng" dirty="0" err="1">
                <a:hlinkClick r:id="rId6"/>
              </a:rPr>
              <a:t>liniejj</a:t>
            </a:r>
            <a:r>
              <a:rPr lang="ru-RU" sz="1200" u="sng" dirty="0">
                <a:hlinkClick r:id="rId6"/>
              </a:rPr>
              <a:t>.</a:t>
            </a:r>
            <a:r>
              <a:rPr lang="en-US" sz="1200" u="sng" dirty="0" err="1">
                <a:hlinkClick r:id="rId6"/>
              </a:rPr>
              <a:t>htm</a:t>
            </a:r>
            <a:endParaRPr lang="ru-RU" sz="1200" u="sng" dirty="0"/>
          </a:p>
          <a:p>
            <a:pPr>
              <a:defRPr/>
            </a:pPr>
            <a:endParaRPr lang="ru-RU" sz="1200" dirty="0"/>
          </a:p>
          <a:p>
            <a:pPr>
              <a:buFont typeface="Arial" pitchFamily="34" charset="0"/>
              <a:buChar char="•"/>
              <a:defRPr/>
            </a:pPr>
            <a:r>
              <a:rPr lang="ru-RU" sz="1200" dirty="0">
                <a:solidFill>
                  <a:schemeClr val="bg2">
                    <a:lumMod val="75000"/>
                  </a:schemeClr>
                </a:solidFill>
              </a:rPr>
              <a:t>     Осенние листья</a:t>
            </a:r>
          </a:p>
          <a:p>
            <a:pPr>
              <a:defRPr/>
            </a:pPr>
            <a:r>
              <a:rPr lang="en-US" sz="1200" u="sng" dirty="0">
                <a:hlinkClick r:id="rId7"/>
              </a:rPr>
              <a:t>http://img-fotki.yandex.ru/get/4600/120710424.35c/0_7a149_a679bc59_XL</a:t>
            </a:r>
            <a:endParaRPr lang="ru-RU" sz="1200" dirty="0">
              <a:solidFill>
                <a:schemeClr val="bg2">
                  <a:lumMod val="75000"/>
                </a:schemeClr>
              </a:solidFill>
            </a:endParaRPr>
          </a:p>
          <a:p>
            <a:pPr>
              <a:defRPr/>
            </a:pPr>
            <a:endParaRPr lang="ru-RU" sz="1200" dirty="0"/>
          </a:p>
          <a:p>
            <a:pPr>
              <a:buFont typeface="Arial" pitchFamily="34" charset="0"/>
              <a:buChar char="•"/>
              <a:defRPr/>
            </a:pPr>
            <a:r>
              <a:rPr lang="ru-RU" sz="1200" dirty="0">
                <a:solidFill>
                  <a:schemeClr val="bg2">
                    <a:lumMod val="75000"/>
                  </a:schemeClr>
                </a:solidFill>
              </a:rPr>
              <a:t>     Клипарт «Школьный»</a:t>
            </a:r>
          </a:p>
          <a:p>
            <a:pPr>
              <a:defRPr/>
            </a:pPr>
            <a:r>
              <a:rPr lang="ru-RU" sz="1200" u="sng" dirty="0">
                <a:hlinkClick r:id="rId8"/>
              </a:rPr>
              <a:t>http://kolosova.456spb.edusite.ru/images/1283249095_school-supplies-6.jpg</a:t>
            </a:r>
            <a:endParaRPr lang="ru-RU" sz="12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600200" y="4343400"/>
            <a:ext cx="4572000" cy="19240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Book Antiqua" pitchFamily="18" charset="0"/>
              </a:rPr>
              <a:t>источник шаблона: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00" dirty="0">
              <a:solidFill>
                <a:schemeClr val="accent4">
                  <a:lumMod val="50000"/>
                </a:schemeClr>
              </a:solidFill>
              <a:latin typeface="Book Antiqua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i="1" dirty="0">
                <a:solidFill>
                  <a:schemeClr val="accent4">
                    <a:lumMod val="50000"/>
                  </a:schemeClr>
                </a:solidFill>
                <a:latin typeface="Book Antiqua" pitchFamily="18" charset="0"/>
              </a:rPr>
              <a:t>Волкова </a:t>
            </a:r>
            <a:r>
              <a:rPr lang="ru-RU" b="1" i="1" dirty="0" err="1">
                <a:solidFill>
                  <a:schemeClr val="accent4">
                    <a:lumMod val="50000"/>
                  </a:schemeClr>
                </a:solidFill>
                <a:latin typeface="Book Antiqua" pitchFamily="18" charset="0"/>
              </a:rPr>
              <a:t>Виолетта</a:t>
            </a:r>
            <a:r>
              <a:rPr lang="ru-RU" b="1" i="1" dirty="0">
                <a:solidFill>
                  <a:schemeClr val="accent4">
                    <a:lumMod val="50000"/>
                  </a:schemeClr>
                </a:solidFill>
                <a:latin typeface="Book Antiqua" pitchFamily="18" charset="0"/>
              </a:rPr>
              <a:t> Евгеньевна,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i="1" dirty="0">
                <a:solidFill>
                  <a:schemeClr val="accent4">
                    <a:lumMod val="50000"/>
                  </a:schemeClr>
                </a:solidFill>
                <a:latin typeface="Book Antiqua" pitchFamily="18" charset="0"/>
              </a:rPr>
              <a:t>учитель начальных классов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i="1" dirty="0">
                <a:solidFill>
                  <a:schemeClr val="accent4">
                    <a:lumMod val="50000"/>
                  </a:schemeClr>
                </a:solidFill>
                <a:latin typeface="Book Antiqua" pitchFamily="18" charset="0"/>
              </a:rPr>
              <a:t>МАОУ лицей №21,  г. Иваново</a:t>
            </a:r>
            <a:endParaRPr lang="ru-RU" sz="1600" b="1" i="1" dirty="0">
              <a:solidFill>
                <a:schemeClr val="accent4">
                  <a:lumMod val="50000"/>
                </a:schemeClr>
              </a:solidFill>
              <a:latin typeface="Book Antiqua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i="1" dirty="0">
              <a:solidFill>
                <a:schemeClr val="accent4">
                  <a:lumMod val="50000"/>
                </a:schemeClr>
              </a:solidFill>
              <a:latin typeface="Book Antiqua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i="1" dirty="0">
                <a:solidFill>
                  <a:schemeClr val="accent4">
                    <a:lumMod val="50000"/>
                  </a:schemeClr>
                </a:solidFill>
                <a:latin typeface="Book Antiqua" pitchFamily="18" charset="0"/>
              </a:rPr>
              <a:t>                    Сайт:</a:t>
            </a:r>
            <a:r>
              <a:rPr lang="ru-RU" b="1" i="1" dirty="0">
                <a:solidFill>
                  <a:schemeClr val="accent4">
                    <a:lumMod val="50000"/>
                  </a:schemeClr>
                </a:solidFill>
                <a:latin typeface="Book Antiqua" pitchFamily="18" charset="0"/>
              </a:rPr>
              <a:t> </a:t>
            </a:r>
            <a:r>
              <a:rPr lang="ru-RU" i="1" dirty="0">
                <a:solidFill>
                  <a:schemeClr val="accent4">
                    <a:lumMod val="50000"/>
                  </a:schemeClr>
                </a:solidFill>
                <a:latin typeface="Book Antiqua" pitchFamily="18" charset="0"/>
                <a:hlinkClick r:id="rId9"/>
              </a:rPr>
              <a:t>http://pedsovet.su/</a:t>
            </a:r>
            <a:r>
              <a:rPr lang="ru-RU" i="1" dirty="0">
                <a:solidFill>
                  <a:schemeClr val="accent4">
                    <a:lumMod val="50000"/>
                  </a:schemeClr>
                </a:solidFill>
                <a:latin typeface="Book Antiqua" pitchFamily="18" charset="0"/>
              </a:rPr>
              <a:t> </a:t>
            </a:r>
            <a:endParaRPr lang="ru-RU" dirty="0"/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абличка 8"/>
          <p:cNvSpPr/>
          <p:nvPr/>
        </p:nvSpPr>
        <p:spPr>
          <a:xfrm>
            <a:off x="228600" y="304800"/>
            <a:ext cx="8686800" cy="6324600"/>
          </a:xfrm>
          <a:prstGeom prst="plaque">
            <a:avLst>
              <a:gd name="adj" fmla="val 11607"/>
            </a:avLst>
          </a:prstGeom>
          <a:blipFill>
            <a:blip r:embed="rId3" cstate="print"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0727" name="TextBox 5"/>
          <p:cNvSpPr txBox="1">
            <a:spLocks noChangeArrowheads="1"/>
          </p:cNvSpPr>
          <p:nvPr/>
        </p:nvSpPr>
        <p:spPr bwMode="auto">
          <a:xfrm>
            <a:off x="381000" y="4495800"/>
            <a:ext cx="76962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dirty="0" smtClean="0">
                <a:solidFill>
                  <a:srgbClr val="002060"/>
                </a:solidFill>
                <a:latin typeface="Adventure" pitchFamily="2" charset="0"/>
              </a:rPr>
              <a:t>Сост</a:t>
            </a:r>
            <a:r>
              <a:rPr lang="ru-RU" sz="2000" dirty="0">
                <a:solidFill>
                  <a:srgbClr val="002060"/>
                </a:solidFill>
                <a:latin typeface="Adventure" pitchFamily="2" charset="0"/>
              </a:rPr>
              <a:t>.: Сапожникова </a:t>
            </a:r>
            <a:r>
              <a:rPr lang="ru-RU" sz="2000" dirty="0" smtClean="0">
                <a:solidFill>
                  <a:srgbClr val="002060"/>
                </a:solidFill>
                <a:latin typeface="Adventure" pitchFamily="2" charset="0"/>
              </a:rPr>
              <a:t>Наталья Юрьевна</a:t>
            </a:r>
            <a:endParaRPr lang="ru-RU" sz="2000" dirty="0">
              <a:solidFill>
                <a:srgbClr val="002060"/>
              </a:solidFill>
              <a:latin typeface="Adventure" pitchFamily="2" charset="0"/>
            </a:endParaRP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345</TotalTime>
  <Words>426</Words>
  <Application>Microsoft Office PowerPoint</Application>
  <PresentationFormat>Экран (4:3)</PresentationFormat>
  <Paragraphs>75</Paragraphs>
  <Slides>17</Slides>
  <Notes>16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ПК</dc:creator>
  <cp:lastModifiedBy>1</cp:lastModifiedBy>
  <cp:revision>42</cp:revision>
  <dcterms:modified xsi:type="dcterms:W3CDTF">2014-06-03T07:18:29Z</dcterms:modified>
</cp:coreProperties>
</file>